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624" r:id="rId3"/>
    <p:sldId id="628" r:id="rId4"/>
    <p:sldId id="625" r:id="rId5"/>
    <p:sldId id="627" r:id="rId6"/>
    <p:sldId id="557" r:id="rId7"/>
    <p:sldId id="680" r:id="rId8"/>
    <p:sldId id="787" r:id="rId9"/>
    <p:sldId id="789" r:id="rId10"/>
    <p:sldId id="788" r:id="rId11"/>
    <p:sldId id="785" r:id="rId12"/>
    <p:sldId id="786" r:id="rId13"/>
    <p:sldId id="745" r:id="rId14"/>
    <p:sldId id="754" r:id="rId15"/>
    <p:sldId id="687" r:id="rId16"/>
    <p:sldId id="690" r:id="rId17"/>
    <p:sldId id="691" r:id="rId18"/>
    <p:sldId id="755" r:id="rId19"/>
    <p:sldId id="756" r:id="rId20"/>
    <p:sldId id="708" r:id="rId21"/>
    <p:sldId id="715" r:id="rId22"/>
    <p:sldId id="716" r:id="rId23"/>
    <p:sldId id="718" r:id="rId24"/>
    <p:sldId id="757" r:id="rId25"/>
    <p:sldId id="758" r:id="rId26"/>
    <p:sldId id="711" r:id="rId27"/>
    <p:sldId id="759" r:id="rId28"/>
    <p:sldId id="778" r:id="rId29"/>
    <p:sldId id="777" r:id="rId30"/>
    <p:sldId id="776" r:id="rId31"/>
    <p:sldId id="761" r:id="rId32"/>
    <p:sldId id="762" r:id="rId33"/>
    <p:sldId id="763" r:id="rId34"/>
    <p:sldId id="764" r:id="rId35"/>
    <p:sldId id="766" r:id="rId36"/>
    <p:sldId id="767" r:id="rId37"/>
    <p:sldId id="768" r:id="rId38"/>
    <p:sldId id="769" r:id="rId39"/>
    <p:sldId id="772" r:id="rId40"/>
    <p:sldId id="724" r:id="rId41"/>
    <p:sldId id="651" r:id="rId42"/>
    <p:sldId id="650" r:id="rId43"/>
    <p:sldId id="749" r:id="rId44"/>
    <p:sldId id="751" r:id="rId45"/>
    <p:sldId id="780" r:id="rId46"/>
    <p:sldId id="750" r:id="rId47"/>
    <p:sldId id="774" r:id="rId48"/>
    <p:sldId id="663" r:id="rId49"/>
    <p:sldId id="56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12"/>
    <p:restoredTop sz="97545"/>
  </p:normalViewPr>
  <p:slideViewPr>
    <p:cSldViewPr snapToGrid="0" snapToObjects="1" showGuides="1">
      <p:cViewPr varScale="1">
        <p:scale>
          <a:sx n="96" d="100"/>
          <a:sy n="96" d="100"/>
        </p:scale>
        <p:origin x="2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49</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8/17/22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8/17/22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8/17/22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8/17/22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8/17/22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8/17/22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8/17/22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8/17/22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8/17/22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8/17/22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8/17/22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8/17/22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aperkowski/esa2022" TargetMode="External"/><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rmAutofit/>
          </a:bodyPr>
          <a:lstStyle/>
          <a:p>
            <a:r>
              <a:rPr lang="en-US" sz="4400" b="1" dirty="0">
                <a:latin typeface="Arial" panose="020B0604020202020204" pitchFamily="34" charset="0"/>
                <a:cs typeface="Arial" panose="020B0604020202020204" pitchFamily="34" charset="0"/>
              </a:rPr>
              <a:t>Leaf nitrogen is driven by the unit cost of nitrogen and water use in Texan grasslands</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2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10</a:t>
            </a:fld>
            <a:endParaRPr lang="en-US"/>
          </a:p>
        </p:txBody>
      </p:sp>
      <p:sp>
        <p:nvSpPr>
          <p:cNvPr id="14" name="Title 10">
            <a:extLst>
              <a:ext uri="{FF2B5EF4-FFF2-40B4-BE49-F238E27FC236}">
                <a16:creationId xmlns:a16="http://schemas.microsoft.com/office/drawing/2014/main" id="{A3269E35-3B2F-7240-A946-0C585DADB2FB}"/>
              </a:ext>
            </a:extLst>
          </p:cNvPr>
          <p:cNvSpPr txBox="1">
            <a:spLocks/>
          </p:cNvSpPr>
          <p:nvPr/>
        </p:nvSpPr>
        <p:spPr>
          <a:xfrm>
            <a:off x="573338" y="337190"/>
            <a:ext cx="7894983" cy="16906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sz="3600" dirty="0"/>
              <a:t>Increasing water use efficiency should decrease leaf N</a:t>
            </a:r>
          </a:p>
        </p:txBody>
      </p:sp>
      <p:sp>
        <p:nvSpPr>
          <p:cNvPr id="15" name="Rectangle 14">
            <a:extLst>
              <a:ext uri="{FF2B5EF4-FFF2-40B4-BE49-F238E27FC236}">
                <a16:creationId xmlns:a16="http://schemas.microsoft.com/office/drawing/2014/main" id="{88B9C0F1-5E83-6340-939A-8ED72D7F4AF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43238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11</a:t>
            </a:fld>
            <a:endParaRPr lang="en-US"/>
          </a:p>
        </p:txBody>
      </p:sp>
      <p:sp>
        <p:nvSpPr>
          <p:cNvPr id="19" name="Title 10">
            <a:extLst>
              <a:ext uri="{FF2B5EF4-FFF2-40B4-BE49-F238E27FC236}">
                <a16:creationId xmlns:a16="http://schemas.microsoft.com/office/drawing/2014/main" id="{79220C8D-4857-0E48-98A2-6C82971A9904}"/>
              </a:ext>
            </a:extLst>
          </p:cNvPr>
          <p:cNvSpPr>
            <a:spLocks noGrp="1"/>
          </p:cNvSpPr>
          <p:nvPr>
            <p:ph type="title"/>
          </p:nvPr>
        </p:nvSpPr>
        <p:spPr>
          <a:xfrm>
            <a:off x="573338" y="337190"/>
            <a:ext cx="7894983" cy="1690688"/>
          </a:xfrm>
        </p:spPr>
        <p:txBody>
          <a:bodyPr>
            <a:normAutofit fontScale="90000"/>
          </a:bodyPr>
          <a:lstStyle/>
          <a:p>
            <a:r>
              <a:rPr lang="en-US" dirty="0"/>
              <a:t>However, leaf N could be independent of water use efficiency...</a:t>
            </a:r>
          </a:p>
        </p:txBody>
      </p:sp>
      <p:sp>
        <p:nvSpPr>
          <p:cNvPr id="21" name="Rectangle 20">
            <a:extLst>
              <a:ext uri="{FF2B5EF4-FFF2-40B4-BE49-F238E27FC236}">
                <a16:creationId xmlns:a16="http://schemas.microsoft.com/office/drawing/2014/main" id="{BBB0C236-3245-5644-B381-C240DCC4B56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21882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12</a:t>
            </a:fld>
            <a:endParaRPr lang="en-US"/>
          </a:p>
        </p:txBody>
      </p:sp>
      <p:sp>
        <p:nvSpPr>
          <p:cNvPr id="19" name="Rectangle 18">
            <a:extLst>
              <a:ext uri="{FF2B5EF4-FFF2-40B4-BE49-F238E27FC236}">
                <a16:creationId xmlns:a16="http://schemas.microsoft.com/office/drawing/2014/main" id="{CE1A1205-BEA6-D745-947E-5307731B78AE}"/>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2" name="Title 10">
            <a:extLst>
              <a:ext uri="{FF2B5EF4-FFF2-40B4-BE49-F238E27FC236}">
                <a16:creationId xmlns:a16="http://schemas.microsoft.com/office/drawing/2014/main" id="{88524D80-3705-3E47-8872-3BB41480C779}"/>
              </a:ext>
            </a:extLst>
          </p:cNvPr>
          <p:cNvSpPr>
            <a:spLocks noGrp="1"/>
          </p:cNvSpPr>
          <p:nvPr>
            <p:ph type="title"/>
          </p:nvPr>
        </p:nvSpPr>
        <p:spPr>
          <a:xfrm>
            <a:off x="573338" y="337190"/>
            <a:ext cx="7894983" cy="1690688"/>
          </a:xfrm>
        </p:spPr>
        <p:txBody>
          <a:bodyPr>
            <a:normAutofit fontScale="90000"/>
          </a:bodyPr>
          <a:lstStyle/>
          <a:p>
            <a:r>
              <a:rPr lang="en-US" dirty="0"/>
              <a:t>... and may be independent of the cost to acquire nitrogen relative to water</a:t>
            </a:r>
          </a:p>
        </p:txBody>
      </p:sp>
    </p:spTree>
    <p:extLst>
      <p:ext uri="{BB962C8B-B14F-4D97-AF65-F5344CB8AC3E}">
        <p14:creationId xmlns:p14="http://schemas.microsoft.com/office/powerpoint/2010/main" val="19145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6CB6273-21BA-A1AA-08C8-85D6C7F17525}"/>
              </a:ext>
            </a:extLst>
          </p:cNvPr>
          <p:cNvPicPr>
            <a:picLocks noChangeAspect="1"/>
          </p:cNvPicPr>
          <p:nvPr/>
        </p:nvPicPr>
        <p:blipFill rotWithShape="1">
          <a:blip r:embed="rId2"/>
          <a:srcRect t="16714" r="51069" b="17000"/>
          <a:stretch/>
        </p:blipFill>
        <p:spPr>
          <a:xfrm>
            <a:off x="6499049" y="238686"/>
            <a:ext cx="5486400" cy="325164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t>24 sites</a:t>
            </a:r>
          </a:p>
          <a:p>
            <a:pPr lvl="1"/>
            <a:r>
              <a:rPr lang="en-US" dirty="0"/>
              <a:t>12 in 2020</a:t>
            </a:r>
          </a:p>
          <a:p>
            <a:pPr lvl="1"/>
            <a:r>
              <a:rPr lang="en-US" dirty="0"/>
              <a:t>15 in 2021 (3 same from 2020)</a:t>
            </a:r>
          </a:p>
          <a:p>
            <a:pPr marL="0" indent="0">
              <a:buNone/>
            </a:pPr>
            <a:endParaRPr lang="en-US" sz="1300" dirty="0"/>
          </a:p>
          <a:p>
            <a:r>
              <a:rPr lang="en-US" dirty="0"/>
              <a:t>3 leaves of 5 most dominant species at each site</a:t>
            </a:r>
          </a:p>
          <a:p>
            <a:pPr lvl="1"/>
            <a:r>
              <a:rPr lang="en-US" dirty="0"/>
              <a:t>Leaf N</a:t>
            </a:r>
          </a:p>
          <a:p>
            <a:pPr lvl="1"/>
            <a:r>
              <a:rPr lang="en-US" dirty="0"/>
              <a:t>Leaf water use efficiency (</a:t>
            </a:r>
            <a:r>
              <a:rPr lang="el-GR" dirty="0"/>
              <a:t>δ</a:t>
            </a:r>
            <a:r>
              <a:rPr lang="en-US" baseline="30000" dirty="0"/>
              <a:t>13</a:t>
            </a:r>
            <a:r>
              <a:rPr lang="en-US" dirty="0"/>
              <a:t>C)</a:t>
            </a:r>
          </a:p>
          <a:p>
            <a:endParaRPr lang="en-US" sz="1200" dirty="0"/>
          </a:p>
          <a:p>
            <a:r>
              <a:rPr lang="en-US" dirty="0"/>
              <a:t>Composite soil sample</a:t>
            </a:r>
          </a:p>
          <a:p>
            <a:pPr lvl="1"/>
            <a:r>
              <a:rPr lang="en-US" dirty="0"/>
              <a:t>[NO</a:t>
            </a:r>
            <a:r>
              <a:rPr lang="en-US" baseline="-25000" dirty="0"/>
              <a:t>3</a:t>
            </a:r>
            <a:r>
              <a:rPr lang="en-US" dirty="0"/>
              <a:t>-N]</a:t>
            </a:r>
          </a:p>
        </p:txBody>
      </p:sp>
      <p:pic>
        <p:nvPicPr>
          <p:cNvPr id="7" name="Picture 6" descr="Chart&#10;&#10;Description automatically generated">
            <a:extLst>
              <a:ext uri="{FF2B5EF4-FFF2-40B4-BE49-F238E27FC236}">
                <a16:creationId xmlns:a16="http://schemas.microsoft.com/office/drawing/2014/main" id="{04541427-407A-DE43-1E45-003515D7213B}"/>
              </a:ext>
            </a:extLst>
          </p:cNvPr>
          <p:cNvPicPr>
            <a:picLocks noChangeAspect="1"/>
          </p:cNvPicPr>
          <p:nvPr/>
        </p:nvPicPr>
        <p:blipFill rotWithShape="1">
          <a:blip r:embed="rId2"/>
          <a:srcRect l="50056" t="16572" r="1013" b="16143"/>
          <a:stretch/>
        </p:blipFill>
        <p:spPr>
          <a:xfrm>
            <a:off x="6499049" y="3557303"/>
            <a:ext cx="5486400" cy="3300697"/>
          </a:xfrm>
          <a:prstGeom prst="rect">
            <a:avLst/>
          </a:prstGeom>
        </p:spPr>
      </p:pic>
      <p:sp>
        <p:nvSpPr>
          <p:cNvPr id="8" name="Title 1">
            <a:extLst>
              <a:ext uri="{FF2B5EF4-FFF2-40B4-BE49-F238E27FC236}">
                <a16:creationId xmlns:a16="http://schemas.microsoft.com/office/drawing/2014/main" id="{3549A39C-CB2E-5C9D-7915-DB82681D307A}"/>
              </a:ext>
            </a:extLst>
          </p:cNvPr>
          <p:cNvSpPr>
            <a:spLocks noGrp="1"/>
          </p:cNvSpPr>
          <p:nvPr>
            <p:ph type="title"/>
          </p:nvPr>
        </p:nvSpPr>
        <p:spPr>
          <a:xfrm>
            <a:off x="838200" y="365125"/>
            <a:ext cx="5593080" cy="1325563"/>
          </a:xfrm>
        </p:spPr>
        <p:txBody>
          <a:bodyPr/>
          <a:lstStyle/>
          <a:p>
            <a:r>
              <a:rPr lang="en-US" dirty="0"/>
              <a:t>Study sites, collection methods, traits</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13</a:t>
            </a:fld>
            <a:endParaRPr lang="en-US"/>
          </a:p>
        </p:txBody>
      </p:sp>
    </p:spTree>
    <p:extLst>
      <p:ext uri="{BB962C8B-B14F-4D97-AF65-F5344CB8AC3E}">
        <p14:creationId xmlns:p14="http://schemas.microsoft.com/office/powerpoint/2010/main" val="190766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 name="Slide Number Placeholder 1">
            <a:extLst>
              <a:ext uri="{FF2B5EF4-FFF2-40B4-BE49-F238E27FC236}">
                <a16:creationId xmlns:a16="http://schemas.microsoft.com/office/drawing/2014/main" id="{DC07390F-9AA9-ED45-B8AF-F45244F876A3}"/>
              </a:ext>
            </a:extLst>
          </p:cNvPr>
          <p:cNvSpPr>
            <a:spLocks noGrp="1"/>
          </p:cNvSpPr>
          <p:nvPr>
            <p:ph type="sldNum" sz="quarter" idx="12"/>
          </p:nvPr>
        </p:nvSpPr>
        <p:spPr/>
        <p:txBody>
          <a:bodyPr/>
          <a:lstStyle/>
          <a:p>
            <a:fld id="{CE250C90-A217-6949-8BD2-2F5146168076}" type="slidenum">
              <a:rPr lang="en-US" smtClean="0"/>
              <a:t>14</a:t>
            </a:fld>
            <a:endParaRPr lang="en-US"/>
          </a:p>
        </p:txBody>
      </p:sp>
      <p:sp>
        <p:nvSpPr>
          <p:cNvPr id="19" name="Right Arrow 18">
            <a:extLst>
              <a:ext uri="{FF2B5EF4-FFF2-40B4-BE49-F238E27FC236}">
                <a16:creationId xmlns:a16="http://schemas.microsoft.com/office/drawing/2014/main" id="{1E77C891-6FEE-7C47-A344-0F5B655E1F64}"/>
              </a:ext>
            </a:extLst>
          </p:cNvPr>
          <p:cNvSpPr/>
          <p:nvPr/>
        </p:nvSpPr>
        <p:spPr>
          <a:xfrm>
            <a:off x="5681606" y="283911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A028CE8-D792-D240-BD22-AEBF38DB8220}"/>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59910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6F5888C-E729-F9EB-50BD-862D8D2868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nitrogen availability </a:t>
            </a:r>
            <a:r>
              <a:rPr lang="en-US" b="1" dirty="0">
                <a:solidFill>
                  <a:schemeClr val="accent2"/>
                </a:solidFill>
              </a:rPr>
              <a:t>decreases</a:t>
            </a:r>
            <a:r>
              <a:rPr lang="en-US" dirty="0"/>
              <a:t> the cost of acquiring nitrogen relative to water</a:t>
            </a:r>
          </a:p>
        </p:txBody>
      </p:sp>
      <p:sp>
        <p:nvSpPr>
          <p:cNvPr id="2" name="TextBox 1">
            <a:extLst>
              <a:ext uri="{FF2B5EF4-FFF2-40B4-BE49-F238E27FC236}">
                <a16:creationId xmlns:a16="http://schemas.microsoft.com/office/drawing/2014/main" id="{EACE64DC-7888-E8C9-917F-FFC8BED1ABEF}"/>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cxnSp>
        <p:nvCxnSpPr>
          <p:cNvPr id="5" name="Straight Arrow Connector 4">
            <a:extLst>
              <a:ext uri="{FF2B5EF4-FFF2-40B4-BE49-F238E27FC236}">
                <a16:creationId xmlns:a16="http://schemas.microsoft.com/office/drawing/2014/main" id="{204AAE0A-48F5-8DAB-6FC6-F7432D7E6A9D}"/>
              </a:ext>
            </a:extLst>
          </p:cNvPr>
          <p:cNvCxnSpPr>
            <a:cxnSpLocks/>
            <a:stCxn id="2" idx="3"/>
          </p:cNvCxnSpPr>
          <p:nvPr/>
        </p:nvCxnSpPr>
        <p:spPr>
          <a:xfrm>
            <a:off x="2433787" y="4078088"/>
            <a:ext cx="50423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BED042A-0F9C-2B48-8C9B-3C91AD76F4B3}"/>
              </a:ext>
            </a:extLst>
          </p:cNvPr>
          <p:cNvSpPr>
            <a:spLocks noGrp="1"/>
          </p:cNvSpPr>
          <p:nvPr>
            <p:ph type="sldNum" sz="quarter" idx="12"/>
          </p:nvPr>
        </p:nvSpPr>
        <p:spPr/>
        <p:txBody>
          <a:bodyPr/>
          <a:lstStyle/>
          <a:p>
            <a:fld id="{CE250C90-A217-6949-8BD2-2F5146168076}" type="slidenum">
              <a:rPr lang="en-US" smtClean="0"/>
              <a:t>15</a:t>
            </a:fld>
            <a:endParaRPr lang="en-US"/>
          </a:p>
        </p:txBody>
      </p:sp>
      <p:pic>
        <p:nvPicPr>
          <p:cNvPr id="9" name="Picture 8" descr="Chart, scatter chart&#10;&#10;Description automatically generated">
            <a:extLst>
              <a:ext uri="{FF2B5EF4-FFF2-40B4-BE49-F238E27FC236}">
                <a16:creationId xmlns:a16="http://schemas.microsoft.com/office/drawing/2014/main" id="{D83E029C-5836-524D-9253-64D8DB273263}"/>
              </a:ext>
            </a:extLst>
          </p:cNvPr>
          <p:cNvPicPr>
            <a:picLocks noChangeAspect="1"/>
          </p:cNvPicPr>
          <p:nvPr/>
        </p:nvPicPr>
        <p:blipFill>
          <a:blip r:embed="rId2"/>
          <a:stretch>
            <a:fillRect/>
          </a:stretch>
        </p:blipFill>
        <p:spPr>
          <a:xfrm>
            <a:off x="2938020" y="1938528"/>
            <a:ext cx="7871155" cy="4919472"/>
          </a:xfrm>
          <a:prstGeom prst="rect">
            <a:avLst/>
          </a:prstGeom>
        </p:spPr>
      </p:pic>
    </p:spTree>
    <p:extLst>
      <p:ext uri="{BB962C8B-B14F-4D97-AF65-F5344CB8AC3E}">
        <p14:creationId xmlns:p14="http://schemas.microsoft.com/office/powerpoint/2010/main" val="18714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p:txBody>
          <a:bodyPr>
            <a:noAutofit/>
          </a:bodyPr>
          <a:lstStyle/>
          <a:p>
            <a:br>
              <a:rPr lang="en-US" dirty="0"/>
            </a:br>
            <a:endParaRPr lang="en-US" dirty="0"/>
          </a:p>
        </p:txBody>
      </p:sp>
      <p:sp>
        <p:nvSpPr>
          <p:cNvPr id="8" name="Title 1">
            <a:extLst>
              <a:ext uri="{FF2B5EF4-FFF2-40B4-BE49-F238E27FC236}">
                <a16:creationId xmlns:a16="http://schemas.microsoft.com/office/drawing/2014/main" id="{A879A043-157F-FFEC-B6AA-3B83D4C843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moisture </a:t>
            </a:r>
            <a:r>
              <a:rPr lang="en-US" b="1" dirty="0"/>
              <a:t>does not change </a:t>
            </a:r>
            <a:r>
              <a:rPr lang="en-US" dirty="0"/>
              <a:t>the cost of acquiring nitrogen relative to water</a:t>
            </a:r>
            <a:endParaRPr lang="en-US" dirty="0">
              <a:solidFill>
                <a:schemeClr val="bg1"/>
              </a:solidFill>
            </a:endParaRPr>
          </a:p>
        </p:txBody>
      </p:sp>
      <p:cxnSp>
        <p:nvCxnSpPr>
          <p:cNvPr id="4" name="Straight Arrow Connector 3">
            <a:extLst>
              <a:ext uri="{FF2B5EF4-FFF2-40B4-BE49-F238E27FC236}">
                <a16:creationId xmlns:a16="http://schemas.microsoft.com/office/drawing/2014/main" id="{E2E95897-E638-D176-1A78-A95A8109E322}"/>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CA7D6C-072C-5B45-9D07-3CEE53027D47}"/>
              </a:ext>
            </a:extLst>
          </p:cNvPr>
          <p:cNvSpPr>
            <a:spLocks noGrp="1"/>
          </p:cNvSpPr>
          <p:nvPr>
            <p:ph type="sldNum" sz="quarter" idx="12"/>
          </p:nvPr>
        </p:nvSpPr>
        <p:spPr/>
        <p:txBody>
          <a:bodyPr/>
          <a:lstStyle/>
          <a:p>
            <a:fld id="{CE250C90-A217-6949-8BD2-2F5146168076}" type="slidenum">
              <a:rPr lang="en-US" smtClean="0"/>
              <a:t>16</a:t>
            </a:fld>
            <a:endParaRPr lang="en-US"/>
          </a:p>
        </p:txBody>
      </p:sp>
      <p:sp>
        <p:nvSpPr>
          <p:cNvPr id="9" name="TextBox 8">
            <a:extLst>
              <a:ext uri="{FF2B5EF4-FFF2-40B4-BE49-F238E27FC236}">
                <a16:creationId xmlns:a16="http://schemas.microsoft.com/office/drawing/2014/main" id="{88A90772-F078-D040-B54F-5BD9ED89FD29}"/>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13363D73-BEAF-E24B-90C8-C782466449CB}"/>
              </a:ext>
            </a:extLst>
          </p:cNvPr>
          <p:cNvPicPr>
            <a:picLocks noChangeAspect="1"/>
          </p:cNvPicPr>
          <p:nvPr/>
        </p:nvPicPr>
        <p:blipFill>
          <a:blip r:embed="rId2"/>
          <a:stretch>
            <a:fillRect/>
          </a:stretch>
        </p:blipFill>
        <p:spPr>
          <a:xfrm>
            <a:off x="2938020" y="1939192"/>
            <a:ext cx="7871155" cy="4919472"/>
          </a:xfrm>
          <a:prstGeom prst="rect">
            <a:avLst/>
          </a:prstGeom>
        </p:spPr>
      </p:pic>
    </p:spTree>
    <p:extLst>
      <p:ext uri="{BB962C8B-B14F-4D97-AF65-F5344CB8AC3E}">
        <p14:creationId xmlns:p14="http://schemas.microsoft.com/office/powerpoint/2010/main" val="1365816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a:xfrm>
            <a:off x="838200" y="182881"/>
            <a:ext cx="10515600" cy="1752600"/>
          </a:xfrm>
        </p:spPr>
        <p:txBody>
          <a:bodyPr>
            <a:noAutofit/>
          </a:bodyPr>
          <a:lstStyle/>
          <a:p>
            <a:r>
              <a:rPr lang="en-US" dirty="0"/>
              <a:t>... although C</a:t>
            </a:r>
            <a:r>
              <a:rPr lang="en-US" baseline="-25000" dirty="0"/>
              <a:t>4</a:t>
            </a:r>
            <a:r>
              <a:rPr lang="en-US" dirty="0"/>
              <a:t> non-legumes experience a reduction in these relative costs with increasing soil moisture</a:t>
            </a:r>
          </a:p>
        </p:txBody>
      </p:sp>
      <p:cxnSp>
        <p:nvCxnSpPr>
          <p:cNvPr id="4" name="Straight Arrow Connector 3">
            <a:extLst>
              <a:ext uri="{FF2B5EF4-FFF2-40B4-BE49-F238E27FC236}">
                <a16:creationId xmlns:a16="http://schemas.microsoft.com/office/drawing/2014/main" id="{93E84E4C-58A1-E756-637F-EB33EAA7D11E}"/>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25A3-413F-D742-A9DE-28679D5A1585}"/>
              </a:ext>
            </a:extLst>
          </p:cNvPr>
          <p:cNvSpPr>
            <a:spLocks noGrp="1"/>
          </p:cNvSpPr>
          <p:nvPr>
            <p:ph type="sldNum" sz="quarter" idx="12"/>
          </p:nvPr>
        </p:nvSpPr>
        <p:spPr/>
        <p:txBody>
          <a:bodyPr/>
          <a:lstStyle/>
          <a:p>
            <a:fld id="{CE250C90-A217-6949-8BD2-2F5146168076}" type="slidenum">
              <a:rPr lang="en-US" smtClean="0"/>
              <a:t>17</a:t>
            </a:fld>
            <a:endParaRPr lang="en-US"/>
          </a:p>
        </p:txBody>
      </p:sp>
      <p:sp>
        <p:nvSpPr>
          <p:cNvPr id="8" name="TextBox 7">
            <a:extLst>
              <a:ext uri="{FF2B5EF4-FFF2-40B4-BE49-F238E27FC236}">
                <a16:creationId xmlns:a16="http://schemas.microsoft.com/office/drawing/2014/main" id="{40FB17CC-BBD4-1A45-9E90-0B199E51BADE}"/>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D5FA3BE7-241D-7948-B9D9-94F67C3AB4D7}"/>
              </a:ext>
            </a:extLst>
          </p:cNvPr>
          <p:cNvPicPr>
            <a:picLocks noChangeAspect="1"/>
          </p:cNvPicPr>
          <p:nvPr/>
        </p:nvPicPr>
        <p:blipFill>
          <a:blip r:embed="rId2"/>
          <a:stretch>
            <a:fillRect/>
          </a:stretch>
        </p:blipFill>
        <p:spPr>
          <a:xfrm>
            <a:off x="2938020" y="1935481"/>
            <a:ext cx="7871155" cy="4919472"/>
          </a:xfrm>
          <a:prstGeom prst="rect">
            <a:avLst/>
          </a:prstGeom>
        </p:spPr>
      </p:pic>
    </p:spTree>
    <p:extLst>
      <p:ext uri="{BB962C8B-B14F-4D97-AF65-F5344CB8AC3E}">
        <p14:creationId xmlns:p14="http://schemas.microsoft.com/office/powerpoint/2010/main" val="258558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509C69F-04D6-934C-B23E-233FD289E546}"/>
              </a:ext>
            </a:extLst>
          </p:cNvPr>
          <p:cNvSpPr>
            <a:spLocks noGrp="1"/>
          </p:cNvSpPr>
          <p:nvPr>
            <p:ph type="sldNum" sz="quarter" idx="12"/>
          </p:nvPr>
        </p:nvSpPr>
        <p:spPr/>
        <p:txBody>
          <a:bodyPr/>
          <a:lstStyle/>
          <a:p>
            <a:fld id="{CE250C90-A217-6949-8BD2-2F5146168076}" type="slidenum">
              <a:rPr lang="en-US" smtClean="0"/>
              <a:t>18</a:t>
            </a:fld>
            <a:endParaRPr lang="en-US"/>
          </a:p>
        </p:txBody>
      </p:sp>
    </p:spTree>
    <p:extLst>
      <p:ext uri="{BB962C8B-B14F-4D97-AF65-F5344CB8AC3E}">
        <p14:creationId xmlns:p14="http://schemas.microsoft.com/office/powerpoint/2010/main" val="284362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CC35AC-1B32-0B46-B3FB-8759338BFFB7}"/>
              </a:ext>
            </a:extLst>
          </p:cNvPr>
          <p:cNvSpPr>
            <a:spLocks noGrp="1"/>
          </p:cNvSpPr>
          <p:nvPr>
            <p:ph type="sldNum" sz="quarter" idx="12"/>
          </p:nvPr>
        </p:nvSpPr>
        <p:spPr/>
        <p:txBody>
          <a:bodyPr/>
          <a:lstStyle/>
          <a:p>
            <a:fld id="{CE250C90-A217-6949-8BD2-2F5146168076}" type="slidenum">
              <a:rPr lang="en-US" smtClean="0"/>
              <a:t>19</a:t>
            </a:fld>
            <a:endParaRPr lang="en-US"/>
          </a:p>
        </p:txBody>
      </p:sp>
    </p:spTree>
    <p:extLst>
      <p:ext uri="{BB962C8B-B14F-4D97-AF65-F5344CB8AC3E}">
        <p14:creationId xmlns:p14="http://schemas.microsoft.com/office/powerpoint/2010/main" val="24579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a:t>
            </a:r>
            <a:br>
              <a:rPr lang="en-US" dirty="0"/>
            </a:br>
            <a:endParaRPr lang="en-US" dirty="0"/>
          </a:p>
        </p:txBody>
      </p:sp>
      <p:sp>
        <p:nvSpPr>
          <p:cNvPr id="3" name="Slide Number Placeholder 2">
            <a:extLst>
              <a:ext uri="{FF2B5EF4-FFF2-40B4-BE49-F238E27FC236}">
                <a16:creationId xmlns:a16="http://schemas.microsoft.com/office/drawing/2014/main" id="{918BB308-AAC2-F142-81CD-BA5B728D898F}"/>
              </a:ext>
            </a:extLst>
          </p:cNvPr>
          <p:cNvSpPr>
            <a:spLocks noGrp="1"/>
          </p:cNvSpPr>
          <p:nvPr>
            <p:ph type="sldNum" sz="quarter" idx="12"/>
          </p:nvPr>
        </p:nvSpPr>
        <p:spPr/>
        <p:txBody>
          <a:bodyPr/>
          <a:lstStyle/>
          <a:p>
            <a:fld id="{CE250C90-A217-6949-8BD2-2F5146168076}" type="slidenum">
              <a:rPr lang="en-US" smtClean="0"/>
              <a:t>20</a:t>
            </a:fld>
            <a:endParaRPr lang="en-US" dirty="0"/>
          </a:p>
        </p:txBody>
      </p:sp>
      <p:pic>
        <p:nvPicPr>
          <p:cNvPr id="5" name="Picture 4" descr="Chart, scatter chart&#10;&#10;Description automatically generated">
            <a:extLst>
              <a:ext uri="{FF2B5EF4-FFF2-40B4-BE49-F238E27FC236}">
                <a16:creationId xmlns:a16="http://schemas.microsoft.com/office/drawing/2014/main" id="{A7F52DB1-2F1E-0643-BAD3-AF07D2109944}"/>
              </a:ext>
            </a:extLst>
          </p:cNvPr>
          <p:cNvPicPr>
            <a:picLocks noChangeAspect="1"/>
          </p:cNvPicPr>
          <p:nvPr/>
        </p:nvPicPr>
        <p:blipFill>
          <a:blip r:embed="rId2"/>
          <a:stretch>
            <a:fillRect/>
          </a:stretch>
        </p:blipFill>
        <p:spPr>
          <a:xfrm>
            <a:off x="3048001" y="1845764"/>
            <a:ext cx="7871155" cy="4919472"/>
          </a:xfrm>
          <a:prstGeom prst="rect">
            <a:avLst/>
          </a:prstGeom>
        </p:spPr>
      </p:pic>
    </p:spTree>
    <p:extLst>
      <p:ext uri="{BB962C8B-B14F-4D97-AF65-F5344CB8AC3E}">
        <p14:creationId xmlns:p14="http://schemas.microsoft.com/office/powerpoint/2010/main" val="372825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 a pattern observed only in C</a:t>
            </a:r>
            <a:r>
              <a:rPr lang="en-US" baseline="-25000" dirty="0"/>
              <a:t>3</a:t>
            </a:r>
            <a:r>
              <a:rPr lang="en-US" dirty="0"/>
              <a:t> species</a:t>
            </a:r>
          </a:p>
        </p:txBody>
      </p:sp>
      <p:sp>
        <p:nvSpPr>
          <p:cNvPr id="3" name="Slide Number Placeholder 2">
            <a:extLst>
              <a:ext uri="{FF2B5EF4-FFF2-40B4-BE49-F238E27FC236}">
                <a16:creationId xmlns:a16="http://schemas.microsoft.com/office/drawing/2014/main" id="{500EC9F9-1B7D-5446-84D7-580639B2D051}"/>
              </a:ext>
            </a:extLst>
          </p:cNvPr>
          <p:cNvSpPr>
            <a:spLocks noGrp="1"/>
          </p:cNvSpPr>
          <p:nvPr>
            <p:ph type="sldNum" sz="quarter" idx="12"/>
          </p:nvPr>
        </p:nvSpPr>
        <p:spPr/>
        <p:txBody>
          <a:bodyPr/>
          <a:lstStyle/>
          <a:p>
            <a:fld id="{CE250C90-A217-6949-8BD2-2F5146168076}" type="slidenum">
              <a:rPr lang="en-US" smtClean="0"/>
              <a:t>21</a:t>
            </a:fld>
            <a:endParaRPr lang="en-US"/>
          </a:p>
        </p:txBody>
      </p:sp>
      <p:pic>
        <p:nvPicPr>
          <p:cNvPr id="5" name="Picture 4" descr="Chart, scatter chart&#10;&#10;Description automatically generated">
            <a:extLst>
              <a:ext uri="{FF2B5EF4-FFF2-40B4-BE49-F238E27FC236}">
                <a16:creationId xmlns:a16="http://schemas.microsoft.com/office/drawing/2014/main" id="{819B6683-349C-E644-8BC4-DBB0540E8CA1}"/>
              </a:ext>
            </a:extLst>
          </p:cNvPr>
          <p:cNvPicPr>
            <a:picLocks noChangeAspect="1"/>
          </p:cNvPicPr>
          <p:nvPr/>
        </p:nvPicPr>
        <p:blipFill>
          <a:blip r:embed="rId2"/>
          <a:stretch>
            <a:fillRect/>
          </a:stretch>
        </p:blipFill>
        <p:spPr>
          <a:xfrm>
            <a:off x="2822714" y="1690688"/>
            <a:ext cx="7871155" cy="4919472"/>
          </a:xfrm>
          <a:prstGeom prst="rect">
            <a:avLst/>
          </a:prstGeom>
        </p:spPr>
      </p:pic>
    </p:spTree>
    <p:extLst>
      <p:ext uri="{BB962C8B-B14F-4D97-AF65-F5344CB8AC3E}">
        <p14:creationId xmlns:p14="http://schemas.microsoft.com/office/powerpoint/2010/main" val="31386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lstStyle/>
          <a:p>
            <a:r>
              <a:rPr lang="en-US" dirty="0"/>
              <a:t>Soil nitrogen availability </a:t>
            </a:r>
            <a:r>
              <a:rPr lang="en-US" b="1" dirty="0">
                <a:solidFill>
                  <a:schemeClr val="accent2"/>
                </a:solidFill>
              </a:rPr>
              <a:t>increases</a:t>
            </a:r>
            <a:r>
              <a:rPr lang="en-US" dirty="0"/>
              <a:t> water use efficiency</a:t>
            </a:r>
          </a:p>
        </p:txBody>
      </p:sp>
      <p:sp>
        <p:nvSpPr>
          <p:cNvPr id="3" name="Slide Number Placeholder 2">
            <a:extLst>
              <a:ext uri="{FF2B5EF4-FFF2-40B4-BE49-F238E27FC236}">
                <a16:creationId xmlns:a16="http://schemas.microsoft.com/office/drawing/2014/main" id="{08B932DB-3B17-EB4B-B898-7A32DECCCF06}"/>
              </a:ext>
            </a:extLst>
          </p:cNvPr>
          <p:cNvSpPr>
            <a:spLocks noGrp="1"/>
          </p:cNvSpPr>
          <p:nvPr>
            <p:ph type="sldNum" sz="quarter" idx="12"/>
          </p:nvPr>
        </p:nvSpPr>
        <p:spPr/>
        <p:txBody>
          <a:bodyPr/>
          <a:lstStyle/>
          <a:p>
            <a:fld id="{CE250C90-A217-6949-8BD2-2F5146168076}" type="slidenum">
              <a:rPr lang="en-US" smtClean="0"/>
              <a:t>22</a:t>
            </a:fld>
            <a:endParaRPr lang="en-US"/>
          </a:p>
        </p:txBody>
      </p:sp>
      <p:pic>
        <p:nvPicPr>
          <p:cNvPr id="5" name="Picture 4" descr="Chart, scatter chart&#10;&#10;Description automatically generated">
            <a:extLst>
              <a:ext uri="{FF2B5EF4-FFF2-40B4-BE49-F238E27FC236}">
                <a16:creationId xmlns:a16="http://schemas.microsoft.com/office/drawing/2014/main" id="{E7218640-9A86-484A-95D6-EAA212E95388}"/>
              </a:ext>
            </a:extLst>
          </p:cNvPr>
          <p:cNvPicPr>
            <a:picLocks noChangeAspect="1"/>
          </p:cNvPicPr>
          <p:nvPr/>
        </p:nvPicPr>
        <p:blipFill>
          <a:blip r:embed="rId2"/>
          <a:stretch>
            <a:fillRect/>
          </a:stretch>
        </p:blipFill>
        <p:spPr>
          <a:xfrm>
            <a:off x="3313042" y="1689652"/>
            <a:ext cx="8269357" cy="5168348"/>
          </a:xfrm>
          <a:prstGeom prst="rect">
            <a:avLst/>
          </a:prstGeom>
        </p:spPr>
      </p:pic>
    </p:spTree>
    <p:extLst>
      <p:ext uri="{BB962C8B-B14F-4D97-AF65-F5344CB8AC3E}">
        <p14:creationId xmlns:p14="http://schemas.microsoft.com/office/powerpoint/2010/main" val="79732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normAutofit/>
          </a:bodyPr>
          <a:lstStyle/>
          <a:p>
            <a:r>
              <a:rPr lang="en-US" dirty="0"/>
              <a:t>Soil nitrogen availability </a:t>
            </a:r>
            <a:r>
              <a:rPr lang="en-US" b="1" dirty="0">
                <a:solidFill>
                  <a:schemeClr val="accent2"/>
                </a:solidFill>
              </a:rPr>
              <a:t>increases</a:t>
            </a:r>
            <a:r>
              <a:rPr lang="en-US" dirty="0"/>
              <a:t> water use efficiency, but only in in non-legumes</a:t>
            </a:r>
          </a:p>
        </p:txBody>
      </p:sp>
      <p:sp>
        <p:nvSpPr>
          <p:cNvPr id="3" name="Slide Number Placeholder 2">
            <a:extLst>
              <a:ext uri="{FF2B5EF4-FFF2-40B4-BE49-F238E27FC236}">
                <a16:creationId xmlns:a16="http://schemas.microsoft.com/office/drawing/2014/main" id="{87F39556-0FEF-4240-A762-14EB81BBBC18}"/>
              </a:ext>
            </a:extLst>
          </p:cNvPr>
          <p:cNvSpPr>
            <a:spLocks noGrp="1"/>
          </p:cNvSpPr>
          <p:nvPr>
            <p:ph type="sldNum" sz="quarter" idx="12"/>
          </p:nvPr>
        </p:nvSpPr>
        <p:spPr/>
        <p:txBody>
          <a:bodyPr/>
          <a:lstStyle/>
          <a:p>
            <a:fld id="{CE250C90-A217-6949-8BD2-2F5146168076}" type="slidenum">
              <a:rPr lang="en-US" smtClean="0"/>
              <a:t>23</a:t>
            </a:fld>
            <a:endParaRPr lang="en-US"/>
          </a:p>
        </p:txBody>
      </p:sp>
      <p:pic>
        <p:nvPicPr>
          <p:cNvPr id="5" name="Picture 4" descr="Chart&#10;&#10;Description automatically generated">
            <a:extLst>
              <a:ext uri="{FF2B5EF4-FFF2-40B4-BE49-F238E27FC236}">
                <a16:creationId xmlns:a16="http://schemas.microsoft.com/office/drawing/2014/main" id="{34C97E29-3C0F-ED46-9FA1-4F5F541DFDFF}"/>
              </a:ext>
            </a:extLst>
          </p:cNvPr>
          <p:cNvPicPr>
            <a:picLocks noChangeAspect="1"/>
          </p:cNvPicPr>
          <p:nvPr/>
        </p:nvPicPr>
        <p:blipFill>
          <a:blip r:embed="rId2"/>
          <a:stretch>
            <a:fillRect/>
          </a:stretch>
        </p:blipFill>
        <p:spPr>
          <a:xfrm>
            <a:off x="3101010" y="1690688"/>
            <a:ext cx="7871155" cy="4919472"/>
          </a:xfrm>
          <a:prstGeom prst="rect">
            <a:avLst/>
          </a:prstGeom>
        </p:spPr>
      </p:pic>
    </p:spTree>
    <p:extLst>
      <p:ext uri="{BB962C8B-B14F-4D97-AF65-F5344CB8AC3E}">
        <p14:creationId xmlns:p14="http://schemas.microsoft.com/office/powerpoint/2010/main" val="279776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10AA6F6-24F3-454F-9DBF-828FEEF6DE57}"/>
              </a:ext>
            </a:extLst>
          </p:cNvPr>
          <p:cNvSpPr>
            <a:spLocks noGrp="1"/>
          </p:cNvSpPr>
          <p:nvPr>
            <p:ph type="sldNum" sz="quarter" idx="12"/>
          </p:nvPr>
        </p:nvSpPr>
        <p:spPr/>
        <p:txBody>
          <a:bodyPr/>
          <a:lstStyle/>
          <a:p>
            <a:fld id="{CE250C90-A217-6949-8BD2-2F5146168076}" type="slidenum">
              <a:rPr lang="en-US" smtClean="0"/>
              <a:t>24</a:t>
            </a:fld>
            <a:endParaRPr lang="en-US"/>
          </a:p>
        </p:txBody>
      </p:sp>
    </p:spTree>
    <p:extLst>
      <p:ext uri="{BB962C8B-B14F-4D97-AF65-F5344CB8AC3E}">
        <p14:creationId xmlns:p14="http://schemas.microsoft.com/office/powerpoint/2010/main" val="328993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86F382-1F98-A146-837A-E147F5DE7496}"/>
              </a:ext>
            </a:extLst>
          </p:cNvPr>
          <p:cNvSpPr>
            <a:spLocks noGrp="1"/>
          </p:cNvSpPr>
          <p:nvPr>
            <p:ph type="sldNum" sz="quarter" idx="12"/>
          </p:nvPr>
        </p:nvSpPr>
        <p:spPr/>
        <p:txBody>
          <a:bodyPr/>
          <a:lstStyle/>
          <a:p>
            <a:fld id="{CE250C90-A217-6949-8BD2-2F5146168076}" type="slidenum">
              <a:rPr lang="en-US" smtClean="0"/>
              <a:t>25</a:t>
            </a:fld>
            <a:endParaRPr lang="en-US"/>
          </a:p>
        </p:txBody>
      </p:sp>
    </p:spTree>
    <p:extLst>
      <p:ext uri="{BB962C8B-B14F-4D97-AF65-F5344CB8AC3E}">
        <p14:creationId xmlns:p14="http://schemas.microsoft.com/office/powerpoint/2010/main" val="73336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3A6D-B6C8-3428-FEF4-58630E75D938}"/>
              </a:ext>
            </a:extLst>
          </p:cNvPr>
          <p:cNvSpPr>
            <a:spLocks noGrp="1"/>
          </p:cNvSpPr>
          <p:nvPr>
            <p:ph type="title"/>
          </p:nvPr>
        </p:nvSpPr>
        <p:spPr/>
        <p:txBody>
          <a:bodyPr/>
          <a:lstStyle/>
          <a:p>
            <a:r>
              <a:rPr lang="en-US" dirty="0"/>
              <a:t>Water use efficiency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333CC021-3F05-8E46-A8F2-C147B2B10D1B}"/>
              </a:ext>
            </a:extLst>
          </p:cNvPr>
          <p:cNvSpPr>
            <a:spLocks noGrp="1"/>
          </p:cNvSpPr>
          <p:nvPr>
            <p:ph type="sldNum" sz="quarter" idx="12"/>
          </p:nvPr>
        </p:nvSpPr>
        <p:spPr/>
        <p:txBody>
          <a:bodyPr/>
          <a:lstStyle/>
          <a:p>
            <a:fld id="{CE250C90-A217-6949-8BD2-2F5146168076}" type="slidenum">
              <a:rPr lang="en-US" smtClean="0"/>
              <a:t>26</a:t>
            </a:fld>
            <a:endParaRPr lang="en-US"/>
          </a:p>
        </p:txBody>
      </p:sp>
      <p:pic>
        <p:nvPicPr>
          <p:cNvPr id="8" name="Picture 7" descr="Chart, scatter chart&#10;&#10;Description automatically generated">
            <a:extLst>
              <a:ext uri="{FF2B5EF4-FFF2-40B4-BE49-F238E27FC236}">
                <a16:creationId xmlns:a16="http://schemas.microsoft.com/office/drawing/2014/main" id="{7A077D11-46C0-9549-9B8D-2B00394F0147}"/>
              </a:ext>
            </a:extLst>
          </p:cNvPr>
          <p:cNvPicPr>
            <a:picLocks noChangeAspect="1"/>
          </p:cNvPicPr>
          <p:nvPr/>
        </p:nvPicPr>
        <p:blipFill>
          <a:blip r:embed="rId2"/>
          <a:stretch>
            <a:fillRect/>
          </a:stretch>
        </p:blipFill>
        <p:spPr>
          <a:xfrm>
            <a:off x="3061253" y="1802003"/>
            <a:ext cx="7871155" cy="4919472"/>
          </a:xfrm>
          <a:prstGeom prst="rect">
            <a:avLst/>
          </a:prstGeom>
        </p:spPr>
      </p:pic>
    </p:spTree>
    <p:extLst>
      <p:ext uri="{BB962C8B-B14F-4D97-AF65-F5344CB8AC3E}">
        <p14:creationId xmlns:p14="http://schemas.microsoft.com/office/powerpoint/2010/main" val="157250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27</a:t>
            </a:fld>
            <a:endParaRPr lang="en-US"/>
          </a:p>
        </p:txBody>
      </p:sp>
    </p:spTree>
    <p:extLst>
      <p:ext uri="{BB962C8B-B14F-4D97-AF65-F5344CB8AC3E}">
        <p14:creationId xmlns:p14="http://schemas.microsoft.com/office/powerpoint/2010/main" val="186239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00C1-18C6-4046-A8E7-0B4869C7200F}"/>
              </a:ext>
            </a:extLst>
          </p:cNvPr>
          <p:cNvSpPr>
            <a:spLocks noGrp="1"/>
          </p:cNvSpPr>
          <p:nvPr>
            <p:ph type="title"/>
          </p:nvPr>
        </p:nvSpPr>
        <p:spPr>
          <a:xfrm>
            <a:off x="838200" y="136525"/>
            <a:ext cx="10515600" cy="1665478"/>
          </a:xfrm>
        </p:spPr>
        <p:txBody>
          <a:bodyPr>
            <a:normAutofit fontScale="90000"/>
          </a:bodyPr>
          <a:lstStyle/>
          <a:p>
            <a:r>
              <a:rPr lang="en-US" dirty="0"/>
              <a:t>The cost to acquire nitrogen relative to water has a nonlinear, but overall negative effect on leaf nitrogen</a:t>
            </a:r>
          </a:p>
        </p:txBody>
      </p:sp>
      <p:sp>
        <p:nvSpPr>
          <p:cNvPr id="4" name="Slide Number Placeholder 3">
            <a:extLst>
              <a:ext uri="{FF2B5EF4-FFF2-40B4-BE49-F238E27FC236}">
                <a16:creationId xmlns:a16="http://schemas.microsoft.com/office/drawing/2014/main" id="{9F05E355-ABA8-234C-89BE-B42AE8AC3543}"/>
              </a:ext>
            </a:extLst>
          </p:cNvPr>
          <p:cNvSpPr>
            <a:spLocks noGrp="1"/>
          </p:cNvSpPr>
          <p:nvPr>
            <p:ph type="sldNum" sz="quarter" idx="12"/>
          </p:nvPr>
        </p:nvSpPr>
        <p:spPr/>
        <p:txBody>
          <a:bodyPr/>
          <a:lstStyle/>
          <a:p>
            <a:fld id="{CE250C90-A217-6949-8BD2-2F5146168076}" type="slidenum">
              <a:rPr lang="en-US" smtClean="0"/>
              <a:pPr/>
              <a:t>28</a:t>
            </a:fld>
            <a:endParaRPr lang="en-US" sz="2000"/>
          </a:p>
        </p:txBody>
      </p:sp>
      <p:pic>
        <p:nvPicPr>
          <p:cNvPr id="5" name="Picture 4" descr="Chart, scatter chart&#10;&#10;Description automatically generated">
            <a:extLst>
              <a:ext uri="{FF2B5EF4-FFF2-40B4-BE49-F238E27FC236}">
                <a16:creationId xmlns:a16="http://schemas.microsoft.com/office/drawing/2014/main" id="{56669C1F-DE82-3F4C-8144-CB6748DB2186}"/>
              </a:ext>
            </a:extLst>
          </p:cNvPr>
          <p:cNvPicPr>
            <a:picLocks noChangeAspect="1"/>
          </p:cNvPicPr>
          <p:nvPr/>
        </p:nvPicPr>
        <p:blipFill>
          <a:blip r:embed="rId2"/>
          <a:stretch>
            <a:fillRect/>
          </a:stretch>
        </p:blipFill>
        <p:spPr>
          <a:xfrm>
            <a:off x="3273288" y="1938528"/>
            <a:ext cx="7871155" cy="4919472"/>
          </a:xfrm>
          <a:prstGeom prst="rect">
            <a:avLst/>
          </a:prstGeom>
        </p:spPr>
      </p:pic>
      <p:sp>
        <p:nvSpPr>
          <p:cNvPr id="9" name="Rectangle 8">
            <a:extLst>
              <a:ext uri="{FF2B5EF4-FFF2-40B4-BE49-F238E27FC236}">
                <a16:creationId xmlns:a16="http://schemas.microsoft.com/office/drawing/2014/main" id="{8B06ED4A-4A65-ED46-BCC4-798D49ACEC86}"/>
              </a:ext>
            </a:extLst>
          </p:cNvPr>
          <p:cNvSpPr/>
          <p:nvPr/>
        </p:nvSpPr>
        <p:spPr>
          <a:xfrm>
            <a:off x="3988906" y="2902226"/>
            <a:ext cx="397564" cy="87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6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47AEEA-01A1-A747-90C4-4C8D1154B702}"/>
              </a:ext>
            </a:extLst>
          </p:cNvPr>
          <p:cNvSpPr>
            <a:spLocks noGrp="1"/>
          </p:cNvSpPr>
          <p:nvPr>
            <p:ph type="sldNum" sz="quarter" idx="12"/>
          </p:nvPr>
        </p:nvSpPr>
        <p:spPr/>
        <p:txBody>
          <a:bodyPr/>
          <a:lstStyle/>
          <a:p>
            <a:fld id="{CE250C90-A217-6949-8BD2-2F5146168076}" type="slidenum">
              <a:rPr lang="en-US" smtClean="0"/>
              <a:t>29</a:t>
            </a:fld>
            <a:endParaRPr lang="en-US"/>
          </a:p>
        </p:txBody>
      </p:sp>
    </p:spTree>
    <p:extLst>
      <p:ext uri="{BB962C8B-B14F-4D97-AF65-F5344CB8AC3E}">
        <p14:creationId xmlns:p14="http://schemas.microsoft.com/office/powerpoint/2010/main" val="4204743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AD8A1B-EE8E-DB42-BE8B-B49E185EEE80}"/>
              </a:ext>
            </a:extLst>
          </p:cNvPr>
          <p:cNvSpPr>
            <a:spLocks noGrp="1"/>
          </p:cNvSpPr>
          <p:nvPr>
            <p:ph type="sldNum" sz="quarter" idx="12"/>
          </p:nvPr>
        </p:nvSpPr>
        <p:spPr/>
        <p:txBody>
          <a:bodyPr/>
          <a:lstStyle/>
          <a:p>
            <a:fld id="{CE250C90-A217-6949-8BD2-2F5146168076}" type="slidenum">
              <a:rPr lang="en-US" smtClean="0"/>
              <a:t>3</a:t>
            </a:fld>
            <a:endParaRPr lang="en-US"/>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FC56-E713-7747-B956-DDE0068949CE}"/>
              </a:ext>
            </a:extLst>
          </p:cNvPr>
          <p:cNvSpPr>
            <a:spLocks noGrp="1"/>
          </p:cNvSpPr>
          <p:nvPr>
            <p:ph type="title"/>
          </p:nvPr>
        </p:nvSpPr>
        <p:spPr/>
        <p:txBody>
          <a:bodyPr/>
          <a:lstStyle/>
          <a:p>
            <a:r>
              <a:rPr lang="en-US" dirty="0"/>
              <a:t>Soil nitrogen availability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88BC28B9-F23C-2049-9BCF-05839D813874}"/>
              </a:ext>
            </a:extLst>
          </p:cNvPr>
          <p:cNvSpPr>
            <a:spLocks noGrp="1"/>
          </p:cNvSpPr>
          <p:nvPr>
            <p:ph type="sldNum" sz="quarter" idx="12"/>
          </p:nvPr>
        </p:nvSpPr>
        <p:spPr/>
        <p:txBody>
          <a:bodyPr/>
          <a:lstStyle/>
          <a:p>
            <a:fld id="{CE250C90-A217-6949-8BD2-2F5146168076}" type="slidenum">
              <a:rPr lang="en-US" smtClean="0"/>
              <a:t>30</a:t>
            </a:fld>
            <a:endParaRPr lang="en-US"/>
          </a:p>
        </p:txBody>
      </p:sp>
      <p:pic>
        <p:nvPicPr>
          <p:cNvPr id="7" name="Picture 6" descr="Chart, scatter chart&#10;&#10;Description automatically generated">
            <a:extLst>
              <a:ext uri="{FF2B5EF4-FFF2-40B4-BE49-F238E27FC236}">
                <a16:creationId xmlns:a16="http://schemas.microsoft.com/office/drawing/2014/main" id="{E14B80E4-6C13-164D-B492-BA5D52E88C69}"/>
              </a:ext>
            </a:extLst>
          </p:cNvPr>
          <p:cNvPicPr>
            <a:picLocks noChangeAspect="1"/>
          </p:cNvPicPr>
          <p:nvPr/>
        </p:nvPicPr>
        <p:blipFill>
          <a:blip r:embed="rId2"/>
          <a:stretch>
            <a:fillRect/>
          </a:stretch>
        </p:blipFill>
        <p:spPr>
          <a:xfrm>
            <a:off x="3220279" y="1802003"/>
            <a:ext cx="7871155" cy="4919472"/>
          </a:xfrm>
          <a:prstGeom prst="rect">
            <a:avLst/>
          </a:prstGeom>
        </p:spPr>
      </p:pic>
    </p:spTree>
    <p:extLst>
      <p:ext uri="{BB962C8B-B14F-4D97-AF65-F5344CB8AC3E}">
        <p14:creationId xmlns:p14="http://schemas.microsoft.com/office/powerpoint/2010/main" val="2336216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81A1E057-4D7A-964A-A26B-A2898D5989DE}"/>
              </a:ext>
            </a:extLst>
          </p:cNvPr>
          <p:cNvSpPr>
            <a:spLocks noGrp="1"/>
          </p:cNvSpPr>
          <p:nvPr>
            <p:ph type="sldNum" sz="quarter" idx="12"/>
          </p:nvPr>
        </p:nvSpPr>
        <p:spPr/>
        <p:txBody>
          <a:bodyPr/>
          <a:lstStyle/>
          <a:p>
            <a:fld id="{CE250C90-A217-6949-8BD2-2F5146168076}" type="slidenum">
              <a:rPr lang="en-US" smtClean="0"/>
              <a:t>31</a:t>
            </a:fld>
            <a:endParaRPr lang="en-US"/>
          </a:p>
        </p:txBody>
      </p:sp>
      <p:sp>
        <p:nvSpPr>
          <p:cNvPr id="21" name="Rectangle 20">
            <a:extLst>
              <a:ext uri="{FF2B5EF4-FFF2-40B4-BE49-F238E27FC236}">
                <a16:creationId xmlns:a16="http://schemas.microsoft.com/office/drawing/2014/main" id="{2B917DEE-D72B-FE4F-BC55-5326759DB815}"/>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77978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D3A7C5D7-2AC1-C540-AC14-B64291F32385}"/>
              </a:ext>
            </a:extLst>
          </p:cNvPr>
          <p:cNvSpPr>
            <a:spLocks noGrp="1"/>
          </p:cNvSpPr>
          <p:nvPr>
            <p:ph type="sldNum" sz="quarter" idx="12"/>
          </p:nvPr>
        </p:nvSpPr>
        <p:spPr/>
        <p:txBody>
          <a:bodyPr/>
          <a:lstStyle/>
          <a:p>
            <a:fld id="{CE250C90-A217-6949-8BD2-2F5146168076}" type="slidenum">
              <a:rPr lang="en-US" smtClean="0"/>
              <a:t>32</a:t>
            </a:fld>
            <a:endParaRPr lang="en-US"/>
          </a:p>
        </p:txBody>
      </p:sp>
      <p:sp>
        <p:nvSpPr>
          <p:cNvPr id="21" name="Rectangle 20">
            <a:extLst>
              <a:ext uri="{FF2B5EF4-FFF2-40B4-BE49-F238E27FC236}">
                <a16:creationId xmlns:a16="http://schemas.microsoft.com/office/drawing/2014/main" id="{00BB6EA3-1D3B-EE47-B21E-C7E4ACE10076}"/>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82613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420EB599-EF07-404C-81F0-5D43CFA8B9E1}"/>
              </a:ext>
            </a:extLst>
          </p:cNvPr>
          <p:cNvSpPr>
            <a:spLocks noGrp="1"/>
          </p:cNvSpPr>
          <p:nvPr>
            <p:ph type="sldNum" sz="quarter" idx="12"/>
          </p:nvPr>
        </p:nvSpPr>
        <p:spPr/>
        <p:txBody>
          <a:bodyPr/>
          <a:lstStyle/>
          <a:p>
            <a:fld id="{CE250C90-A217-6949-8BD2-2F5146168076}" type="slidenum">
              <a:rPr lang="en-US" smtClean="0"/>
              <a:t>33</a:t>
            </a:fld>
            <a:endParaRPr lang="en-US"/>
          </a:p>
        </p:txBody>
      </p:sp>
      <p:sp>
        <p:nvSpPr>
          <p:cNvPr id="21" name="Rectangle 20">
            <a:extLst>
              <a:ext uri="{FF2B5EF4-FFF2-40B4-BE49-F238E27FC236}">
                <a16:creationId xmlns:a16="http://schemas.microsoft.com/office/drawing/2014/main" id="{7FD1A4ED-DBB0-1140-BFB6-9C5F286EE482}"/>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40955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B87A52D1-02FF-3644-9AF7-A81AAC40C9BE}"/>
              </a:ext>
            </a:extLst>
          </p:cNvPr>
          <p:cNvSpPr>
            <a:spLocks noGrp="1"/>
          </p:cNvSpPr>
          <p:nvPr>
            <p:ph type="sldNum" sz="quarter" idx="12"/>
          </p:nvPr>
        </p:nvSpPr>
        <p:spPr/>
        <p:txBody>
          <a:bodyPr/>
          <a:lstStyle/>
          <a:p>
            <a:fld id="{CE250C90-A217-6949-8BD2-2F5146168076}" type="slidenum">
              <a:rPr lang="en-US" smtClean="0"/>
              <a:t>34</a:t>
            </a:fld>
            <a:endParaRPr lang="en-US"/>
          </a:p>
        </p:txBody>
      </p:sp>
      <p:sp>
        <p:nvSpPr>
          <p:cNvPr id="21" name="Rectangle 20">
            <a:extLst>
              <a:ext uri="{FF2B5EF4-FFF2-40B4-BE49-F238E27FC236}">
                <a16:creationId xmlns:a16="http://schemas.microsoft.com/office/drawing/2014/main" id="{B9F116CD-AA77-654F-B509-272A39641169}"/>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154619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3C7DABDC-9258-D746-9966-E287401A3A84}"/>
              </a:ext>
            </a:extLst>
          </p:cNvPr>
          <p:cNvSpPr>
            <a:spLocks noGrp="1"/>
          </p:cNvSpPr>
          <p:nvPr>
            <p:ph type="sldNum" sz="quarter" idx="12"/>
          </p:nvPr>
        </p:nvSpPr>
        <p:spPr/>
        <p:txBody>
          <a:bodyPr/>
          <a:lstStyle/>
          <a:p>
            <a:fld id="{CE250C90-A217-6949-8BD2-2F5146168076}" type="slidenum">
              <a:rPr lang="en-US" smtClean="0"/>
              <a:t>35</a:t>
            </a:fld>
            <a:endParaRPr lang="en-US"/>
          </a:p>
        </p:txBody>
      </p:sp>
      <p:sp>
        <p:nvSpPr>
          <p:cNvPr id="21" name="Rectangle 20">
            <a:extLst>
              <a:ext uri="{FF2B5EF4-FFF2-40B4-BE49-F238E27FC236}">
                <a16:creationId xmlns:a16="http://schemas.microsoft.com/office/drawing/2014/main" id="{9D4148C9-AD94-204E-8976-5021C4290A5C}"/>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749035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29C0740F-13EF-6047-A9A2-9EB93962E7EF}"/>
              </a:ext>
            </a:extLst>
          </p:cNvPr>
          <p:cNvSpPr>
            <a:spLocks noGrp="1"/>
          </p:cNvSpPr>
          <p:nvPr>
            <p:ph type="sldNum" sz="quarter" idx="12"/>
          </p:nvPr>
        </p:nvSpPr>
        <p:spPr/>
        <p:txBody>
          <a:bodyPr/>
          <a:lstStyle/>
          <a:p>
            <a:fld id="{CE250C90-A217-6949-8BD2-2F5146168076}" type="slidenum">
              <a:rPr lang="en-US" smtClean="0"/>
              <a:t>36</a:t>
            </a:fld>
            <a:endParaRPr lang="en-US"/>
          </a:p>
        </p:txBody>
      </p:sp>
      <p:sp>
        <p:nvSpPr>
          <p:cNvPr id="21" name="Rectangle 20">
            <a:extLst>
              <a:ext uri="{FF2B5EF4-FFF2-40B4-BE49-F238E27FC236}">
                <a16:creationId xmlns:a16="http://schemas.microsoft.com/office/drawing/2014/main" id="{A5B7351F-5F22-1948-8E82-BC2433EACDE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48758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5D680520-EA0F-EB42-A3F7-61AFCA292140}"/>
              </a:ext>
            </a:extLst>
          </p:cNvPr>
          <p:cNvSpPr>
            <a:spLocks noGrp="1"/>
          </p:cNvSpPr>
          <p:nvPr>
            <p:ph type="sldNum" sz="quarter" idx="12"/>
          </p:nvPr>
        </p:nvSpPr>
        <p:spPr/>
        <p:txBody>
          <a:bodyPr/>
          <a:lstStyle/>
          <a:p>
            <a:fld id="{CE250C90-A217-6949-8BD2-2F5146168076}" type="slidenum">
              <a:rPr lang="en-US" smtClean="0"/>
              <a:t>37</a:t>
            </a:fld>
            <a:endParaRPr lang="en-US"/>
          </a:p>
        </p:txBody>
      </p:sp>
      <p:sp>
        <p:nvSpPr>
          <p:cNvPr id="21" name="Rectangle 20">
            <a:extLst>
              <a:ext uri="{FF2B5EF4-FFF2-40B4-BE49-F238E27FC236}">
                <a16:creationId xmlns:a16="http://schemas.microsoft.com/office/drawing/2014/main" id="{74114703-93E2-7F4C-837B-D905385B7D6E}"/>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38562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5BA867E9-ABB5-6840-BC62-0D00C95FC4E7}"/>
              </a:ext>
            </a:extLst>
          </p:cNvPr>
          <p:cNvSpPr>
            <a:spLocks noGrp="1"/>
          </p:cNvSpPr>
          <p:nvPr>
            <p:ph type="sldNum" sz="quarter" idx="12"/>
          </p:nvPr>
        </p:nvSpPr>
        <p:spPr/>
        <p:txBody>
          <a:bodyPr/>
          <a:lstStyle/>
          <a:p>
            <a:fld id="{CE250C90-A217-6949-8BD2-2F5146168076}" type="slidenum">
              <a:rPr lang="en-US" smtClean="0"/>
              <a:t>38</a:t>
            </a:fld>
            <a:endParaRPr lang="en-US"/>
          </a:p>
        </p:txBody>
      </p:sp>
      <p:sp>
        <p:nvSpPr>
          <p:cNvPr id="21" name="Rectangle 20">
            <a:extLst>
              <a:ext uri="{FF2B5EF4-FFF2-40B4-BE49-F238E27FC236}">
                <a16:creationId xmlns:a16="http://schemas.microsoft.com/office/drawing/2014/main" id="{EFC23713-D22C-3B49-8552-90AA9F61E72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66051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CC40AC27-E042-3E4C-9567-023A13C75EF1}"/>
              </a:ext>
            </a:extLst>
          </p:cNvPr>
          <p:cNvSpPr>
            <a:spLocks noGrp="1"/>
          </p:cNvSpPr>
          <p:nvPr>
            <p:ph type="sldNum" sz="quarter" idx="12"/>
          </p:nvPr>
        </p:nvSpPr>
        <p:spPr/>
        <p:txBody>
          <a:bodyPr/>
          <a:lstStyle/>
          <a:p>
            <a:fld id="{CE250C90-A217-6949-8BD2-2F5146168076}" type="slidenum">
              <a:rPr lang="en-US" smtClean="0"/>
              <a:t>39</a:t>
            </a:fld>
            <a:endParaRPr lang="en-US"/>
          </a:p>
        </p:txBody>
      </p:sp>
      <p:sp>
        <p:nvSpPr>
          <p:cNvPr id="21" name="Rectangle 20">
            <a:extLst>
              <a:ext uri="{FF2B5EF4-FFF2-40B4-BE49-F238E27FC236}">
                <a16:creationId xmlns:a16="http://schemas.microsoft.com/office/drawing/2014/main" id="{CD6A9610-0908-B84A-A78A-66B573890A6F}"/>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78726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fontScale="92500" lnSpcReduction="10000"/>
          </a:bodyPr>
          <a:lstStyle/>
          <a:p>
            <a:pPr marL="0" indent="0">
              <a:buNone/>
            </a:pPr>
            <a:r>
              <a:rPr lang="en-US" sz="2000" b="1" dirty="0"/>
              <a:t>Field and lab assistance </a:t>
            </a:r>
            <a:r>
              <a:rPr lang="en-US" sz="2000" dirty="0"/>
              <a:t>(*UG mentees)</a:t>
            </a:r>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r>
              <a:rPr lang="en-US" sz="2000" dirty="0"/>
              <a:t>*</a:t>
            </a:r>
          </a:p>
          <a:p>
            <a:r>
              <a:rPr lang="en-US" sz="2000" dirty="0"/>
              <a:t>Abigail Bell*</a:t>
            </a:r>
          </a:p>
          <a:p>
            <a:r>
              <a:rPr lang="en-US" sz="2000" dirty="0"/>
              <a:t>Jose Villeda*</a:t>
            </a:r>
          </a:p>
          <a:p>
            <a:r>
              <a:rPr lang="en-US" sz="2000" dirty="0"/>
              <a:t>Hannah German*</a:t>
            </a:r>
          </a:p>
          <a:p>
            <a:r>
              <a:rPr lang="en-US" sz="2000" dirty="0"/>
              <a:t>Avery Schoenherr*</a:t>
            </a:r>
          </a:p>
          <a:p>
            <a:endParaRPr lang="en-US" sz="2000" dirty="0"/>
          </a:p>
          <a:p>
            <a:pPr marL="0" indent="0">
              <a:buNone/>
            </a:pPr>
            <a:r>
              <a:rPr lang="en-US" sz="2000" b="1" dirty="0"/>
              <a:t>Travel funds</a:t>
            </a:r>
            <a:endParaRPr lang="en-US" sz="2000" dirty="0"/>
          </a:p>
          <a:p>
            <a:r>
              <a:rPr lang="en-US" sz="2000" dirty="0"/>
              <a:t>ESA </a:t>
            </a:r>
            <a:r>
              <a:rPr lang="en-US" sz="2000" dirty="0" err="1"/>
              <a:t>Biogeosciences</a:t>
            </a:r>
            <a:r>
              <a:rPr lang="en-US" sz="2000" dirty="0"/>
              <a:t> Section</a:t>
            </a:r>
          </a:p>
          <a:p>
            <a:r>
              <a:rPr lang="en-US" sz="2000" dirty="0"/>
              <a:t>ESA Physiological Ecology Section</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862102" y="364923"/>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40</a:t>
            </a:fld>
            <a:endParaRPr lang="en-US"/>
          </a:p>
        </p:txBody>
      </p:sp>
    </p:spTree>
    <p:extLst>
      <p:ext uri="{BB962C8B-B14F-4D97-AF65-F5344CB8AC3E}">
        <p14:creationId xmlns:p14="http://schemas.microsoft.com/office/powerpoint/2010/main" val="666765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a:solidFill>
                  <a:srgbClr val="FFFFFF"/>
                </a:solidFill>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Autofit/>
          </a:bodyPr>
          <a:lstStyle/>
          <a:p>
            <a:pPr algn="ctr"/>
            <a:r>
              <a:rPr lang="en-US" sz="4000" dirty="0">
                <a:solidFill>
                  <a:srgbClr val="FFFFFF"/>
                </a:solidFill>
                <a:latin typeface="Arial" panose="020B0604020202020204" pitchFamily="34" charset="0"/>
                <a:cs typeface="Arial" panose="020B0604020202020204" pitchFamily="34" charset="0"/>
              </a:rPr>
              <a:t>Slides available at:</a:t>
            </a:r>
          </a:p>
          <a:p>
            <a:pPr algn="ctr"/>
            <a:r>
              <a:rPr lang="en-US" sz="4000" dirty="0">
                <a:solidFill>
                  <a:srgbClr val="FFFFFF"/>
                </a:solidFill>
                <a:latin typeface="Arial" panose="020B0604020202020204" pitchFamily="34" charset="0"/>
                <a:cs typeface="Arial" panose="020B0604020202020204" pitchFamily="34" charset="0"/>
                <a:hlinkClick r:id="rId3"/>
              </a:rPr>
              <a:t>https://github.com/eaperkowski/esa2022</a:t>
            </a:r>
            <a:endParaRPr lang="en-US" sz="4000" dirty="0">
              <a:solidFill>
                <a:srgbClr val="FFFFFF"/>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583CD23-C7F9-E342-A2D2-17854C9D9CD8}"/>
              </a:ext>
            </a:extLst>
          </p:cNvPr>
          <p:cNvSpPr txBox="1"/>
          <p:nvPr/>
        </p:nvSpPr>
        <p:spPr>
          <a:xfrm>
            <a:off x="64009" y="153835"/>
            <a:ext cx="7887096"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Follow me on Twitter! </a:t>
            </a:r>
            <a:r>
              <a:rPr lang="en-US" sz="3200" dirty="0">
                <a:latin typeface="Arial" panose="020B0604020202020204" pitchFamily="34" charset="0"/>
                <a:cs typeface="Arial" panose="020B0604020202020204" pitchFamily="34" charset="0"/>
              </a:rPr>
              <a:t>@</a:t>
            </a:r>
            <a:r>
              <a:rPr lang="en-US" sz="3200" dirty="0" err="1">
                <a:latin typeface="Arial" panose="020B0604020202020204" pitchFamily="34" charset="0"/>
                <a:cs typeface="Arial" panose="020B0604020202020204" pitchFamily="34" charset="0"/>
              </a:rPr>
              <a:t>EvanPerkowski</a:t>
            </a:r>
            <a:endParaRPr lang="en-US" sz="3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4B678EC-8025-3C4C-B46D-5DAC4D4CA79E}"/>
              </a:ext>
            </a:extLst>
          </p:cNvPr>
          <p:cNvSpPr txBox="1"/>
          <p:nvPr/>
        </p:nvSpPr>
        <p:spPr>
          <a:xfrm>
            <a:off x="64009" y="771762"/>
            <a:ext cx="916629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Shoot me an e-mail! </a:t>
            </a:r>
            <a:r>
              <a:rPr lang="en-US" sz="3200" dirty="0" err="1">
                <a:latin typeface="Arial" panose="020B0604020202020204" pitchFamily="34" charset="0"/>
                <a:cs typeface="Arial" panose="020B0604020202020204" pitchFamily="34" charset="0"/>
              </a:rPr>
              <a:t>Evan.A.Perkowski@ttu.edu</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142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1" name="Title 6">
            <a:extLst>
              <a:ext uri="{FF2B5EF4-FFF2-40B4-BE49-F238E27FC236}">
                <a16:creationId xmlns:a16="http://schemas.microsoft.com/office/drawing/2014/main" id="{B1CCF0D1-0223-7040-BCF1-8DAD650EE2B7}"/>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2" name="Slide Number Placeholder 1">
            <a:extLst>
              <a:ext uri="{FF2B5EF4-FFF2-40B4-BE49-F238E27FC236}">
                <a16:creationId xmlns:a16="http://schemas.microsoft.com/office/drawing/2014/main" id="{E4242EE1-B081-7544-BACA-CC0285E0EFC5}"/>
              </a:ext>
            </a:extLst>
          </p:cNvPr>
          <p:cNvSpPr>
            <a:spLocks noGrp="1"/>
          </p:cNvSpPr>
          <p:nvPr>
            <p:ph type="sldNum" sz="quarter" idx="12"/>
          </p:nvPr>
        </p:nvSpPr>
        <p:spPr/>
        <p:txBody>
          <a:bodyPr/>
          <a:lstStyle/>
          <a:p>
            <a:fld id="{CE250C90-A217-6949-8BD2-2F5146168076}" type="slidenum">
              <a:rPr lang="en-US" smtClean="0"/>
              <a:t>43</a:t>
            </a:fld>
            <a:endParaRPr lang="en-US"/>
          </a:p>
        </p:txBody>
      </p:sp>
    </p:spTree>
    <p:extLst>
      <p:ext uri="{BB962C8B-B14F-4D97-AF65-F5344CB8AC3E}">
        <p14:creationId xmlns:p14="http://schemas.microsoft.com/office/powerpoint/2010/main" val="589166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5" name="Right Arrow 14">
            <a:extLst>
              <a:ext uri="{FF2B5EF4-FFF2-40B4-BE49-F238E27FC236}">
                <a16:creationId xmlns:a16="http://schemas.microsoft.com/office/drawing/2014/main" id="{D295310C-D950-E648-8180-9207F37B1230}"/>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itle 6">
            <a:extLst>
              <a:ext uri="{FF2B5EF4-FFF2-40B4-BE49-F238E27FC236}">
                <a16:creationId xmlns:a16="http://schemas.microsoft.com/office/drawing/2014/main" id="{021FC83B-847B-F140-AB57-DF6C41E33A08}"/>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ectangle 13">
            <a:extLst>
              <a:ext uri="{FF2B5EF4-FFF2-40B4-BE49-F238E27FC236}">
                <a16:creationId xmlns:a16="http://schemas.microsoft.com/office/drawing/2014/main" id="{140BAA47-C66F-AE4B-91B8-1316E5EBF68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EE81BE5D-96B5-9740-93BD-1B5D62488892}"/>
              </a:ext>
            </a:extLst>
          </p:cNvPr>
          <p:cNvSpPr>
            <a:spLocks noGrp="1"/>
          </p:cNvSpPr>
          <p:nvPr>
            <p:ph type="sldNum" sz="quarter" idx="12"/>
          </p:nvPr>
        </p:nvSpPr>
        <p:spPr/>
        <p:txBody>
          <a:bodyPr/>
          <a:lstStyle/>
          <a:p>
            <a:fld id="{CE250C90-A217-6949-8BD2-2F5146168076}" type="slidenum">
              <a:rPr lang="en-US" smtClean="0"/>
              <a:t>44</a:t>
            </a:fld>
            <a:endParaRPr lang="en-US"/>
          </a:p>
        </p:txBody>
      </p:sp>
    </p:spTree>
    <p:extLst>
      <p:ext uri="{BB962C8B-B14F-4D97-AF65-F5344CB8AC3E}">
        <p14:creationId xmlns:p14="http://schemas.microsoft.com/office/powerpoint/2010/main" val="3397458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5" name="Right Arrow 14">
            <a:extLst>
              <a:ext uri="{FF2B5EF4-FFF2-40B4-BE49-F238E27FC236}">
                <a16:creationId xmlns:a16="http://schemas.microsoft.com/office/drawing/2014/main" id="{D295310C-D950-E648-8180-9207F37B1230}"/>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itle 6">
            <a:extLst>
              <a:ext uri="{FF2B5EF4-FFF2-40B4-BE49-F238E27FC236}">
                <a16:creationId xmlns:a16="http://schemas.microsoft.com/office/drawing/2014/main" id="{021FC83B-847B-F140-AB57-DF6C41E33A08}"/>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ectangle 13">
            <a:extLst>
              <a:ext uri="{FF2B5EF4-FFF2-40B4-BE49-F238E27FC236}">
                <a16:creationId xmlns:a16="http://schemas.microsoft.com/office/drawing/2014/main" id="{140BAA47-C66F-AE4B-91B8-1316E5EBF68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EE81BE5D-96B5-9740-93BD-1B5D62488892}"/>
              </a:ext>
            </a:extLst>
          </p:cNvPr>
          <p:cNvSpPr>
            <a:spLocks noGrp="1"/>
          </p:cNvSpPr>
          <p:nvPr>
            <p:ph type="sldNum" sz="quarter" idx="12"/>
          </p:nvPr>
        </p:nvSpPr>
        <p:spPr/>
        <p:txBody>
          <a:bodyPr/>
          <a:lstStyle/>
          <a:p>
            <a:fld id="{CE250C90-A217-6949-8BD2-2F5146168076}" type="slidenum">
              <a:rPr lang="en-US" smtClean="0"/>
              <a:t>45</a:t>
            </a:fld>
            <a:endParaRPr lang="en-US"/>
          </a:p>
        </p:txBody>
      </p:sp>
    </p:spTree>
    <p:extLst>
      <p:ext uri="{BB962C8B-B14F-4D97-AF65-F5344CB8AC3E}">
        <p14:creationId xmlns:p14="http://schemas.microsoft.com/office/powerpoint/2010/main" val="3162540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ight Arrow 13">
            <a:extLst>
              <a:ext uri="{FF2B5EF4-FFF2-40B4-BE49-F238E27FC236}">
                <a16:creationId xmlns:a16="http://schemas.microsoft.com/office/drawing/2014/main" id="{6B751B38-1C27-FD44-9BA2-1CD35F973593}"/>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510C1E3-2B61-0445-8266-6EAC9420B7AC}"/>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4CE50455-B565-674E-B1CD-C056F16A87A0}"/>
              </a:ext>
            </a:extLst>
          </p:cNvPr>
          <p:cNvSpPr>
            <a:spLocks noGrp="1"/>
          </p:cNvSpPr>
          <p:nvPr>
            <p:ph type="sldNum" sz="quarter" idx="12"/>
          </p:nvPr>
        </p:nvSpPr>
        <p:spPr/>
        <p:txBody>
          <a:bodyPr/>
          <a:lstStyle/>
          <a:p>
            <a:fld id="{CE250C90-A217-6949-8BD2-2F5146168076}" type="slidenum">
              <a:rPr lang="en-US" smtClean="0"/>
              <a:t>46</a:t>
            </a:fld>
            <a:endParaRPr lang="en-US"/>
          </a:p>
        </p:txBody>
      </p:sp>
    </p:spTree>
    <p:extLst>
      <p:ext uri="{BB962C8B-B14F-4D97-AF65-F5344CB8AC3E}">
        <p14:creationId xmlns:p14="http://schemas.microsoft.com/office/powerpoint/2010/main" val="1928663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21" name="Right Arrow 20">
            <a:extLst>
              <a:ext uri="{FF2B5EF4-FFF2-40B4-BE49-F238E27FC236}">
                <a16:creationId xmlns:a16="http://schemas.microsoft.com/office/drawing/2014/main" id="{8213357D-C0BF-1344-B025-C1DFBFE21BD3}"/>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4D25213-CE77-A147-92D6-F5928CD55061}"/>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20DC5A82-C77C-F241-ABF3-461667E143A1}"/>
              </a:ext>
            </a:extLst>
          </p:cNvPr>
          <p:cNvSpPr>
            <a:spLocks noGrp="1"/>
          </p:cNvSpPr>
          <p:nvPr>
            <p:ph type="sldNum" sz="quarter" idx="12"/>
          </p:nvPr>
        </p:nvSpPr>
        <p:spPr/>
        <p:txBody>
          <a:bodyPr/>
          <a:lstStyle/>
          <a:p>
            <a:fld id="{CE250C90-A217-6949-8BD2-2F5146168076}" type="slidenum">
              <a:rPr lang="en-US" smtClean="0"/>
              <a:t>47</a:t>
            </a:fld>
            <a:endParaRPr lang="en-US"/>
          </a:p>
        </p:txBody>
      </p:sp>
    </p:spTree>
    <p:extLst>
      <p:ext uri="{BB962C8B-B14F-4D97-AF65-F5344CB8AC3E}">
        <p14:creationId xmlns:p14="http://schemas.microsoft.com/office/powerpoint/2010/main" val="4600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48</a:t>
            </a:fld>
            <a:endParaRPr lang="en-US"/>
          </a:p>
        </p:txBody>
      </p:sp>
    </p:spTree>
    <p:extLst>
      <p:ext uri="{BB962C8B-B14F-4D97-AF65-F5344CB8AC3E}">
        <p14:creationId xmlns:p14="http://schemas.microsoft.com/office/powerpoint/2010/main" val="3086269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49</a:t>
            </a:fld>
            <a:endParaRPr lang="en-US"/>
          </a:p>
        </p:txBody>
      </p:sp>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1" name="Title 10">
            <a:extLst>
              <a:ext uri="{FF2B5EF4-FFF2-40B4-BE49-F238E27FC236}">
                <a16:creationId xmlns:a16="http://schemas.microsoft.com/office/drawing/2014/main" id="{71905980-01E8-764B-9CE0-50AD2626C33C}"/>
              </a:ext>
            </a:extLst>
          </p:cNvPr>
          <p:cNvSpPr>
            <a:spLocks noGrp="1"/>
          </p:cNvSpPr>
          <p:nvPr>
            <p:ph type="title"/>
          </p:nvPr>
        </p:nvSpPr>
        <p:spPr>
          <a:xfrm>
            <a:off x="573338" y="337190"/>
            <a:ext cx="7894983" cy="1690688"/>
          </a:xfrm>
        </p:spPr>
        <p:txBody>
          <a:bodyPr>
            <a:normAutofit fontScale="90000"/>
          </a:bodyPr>
          <a:lstStyle/>
          <a:p>
            <a:r>
              <a:rPr lang="en-US" dirty="0"/>
              <a:t>Soil N should </a:t>
            </a:r>
            <a:r>
              <a:rPr lang="en-US" b="1" dirty="0">
                <a:solidFill>
                  <a:schemeClr val="accent2"/>
                </a:solidFill>
              </a:rPr>
              <a:t>decrease</a:t>
            </a:r>
            <a:r>
              <a:rPr lang="en-US" dirty="0"/>
              <a:t>, and soil moisture should </a:t>
            </a:r>
            <a:r>
              <a:rPr lang="en-US" b="1" dirty="0">
                <a:solidFill>
                  <a:schemeClr val="accent1"/>
                </a:solidFill>
              </a:rPr>
              <a:t>increase</a:t>
            </a:r>
            <a:r>
              <a:rPr lang="en-US" dirty="0"/>
              <a:t> the cost of acquiring nitrogen relative to water</a:t>
            </a: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17" name="Rectangle 16">
            <a:extLst>
              <a:ext uri="{FF2B5EF4-FFF2-40B4-BE49-F238E27FC236}">
                <a16:creationId xmlns:a16="http://schemas.microsoft.com/office/drawing/2014/main" id="{5E44DE6A-7843-5745-B020-5BF37635C24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7878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9</a:t>
            </a:fld>
            <a:endParaRPr lang="en-US"/>
          </a:p>
        </p:txBody>
      </p:sp>
      <p:sp>
        <p:nvSpPr>
          <p:cNvPr id="12" name="Title 10">
            <a:extLst>
              <a:ext uri="{FF2B5EF4-FFF2-40B4-BE49-F238E27FC236}">
                <a16:creationId xmlns:a16="http://schemas.microsoft.com/office/drawing/2014/main" id="{113ECC6E-3342-A94C-A97E-7E1B141E201F}"/>
              </a:ext>
            </a:extLst>
          </p:cNvPr>
          <p:cNvSpPr>
            <a:spLocks noGrp="1"/>
          </p:cNvSpPr>
          <p:nvPr>
            <p:ph type="title"/>
          </p:nvPr>
        </p:nvSpPr>
        <p:spPr>
          <a:xfrm>
            <a:off x="573338" y="337190"/>
            <a:ext cx="7894983" cy="1690688"/>
          </a:xfrm>
        </p:spPr>
        <p:txBody>
          <a:bodyPr>
            <a:normAutofit fontScale="90000"/>
          </a:bodyPr>
          <a:lstStyle/>
          <a:p>
            <a:r>
              <a:rPr lang="en-US" dirty="0"/>
              <a:t>Increasing costs of acquiring nitrogen relative to water should </a:t>
            </a:r>
            <a:r>
              <a:rPr lang="en-US" b="1" dirty="0">
                <a:solidFill>
                  <a:schemeClr val="accent2"/>
                </a:solidFill>
              </a:rPr>
              <a:t>decrease</a:t>
            </a:r>
            <a:r>
              <a:rPr lang="en-US" dirty="0"/>
              <a:t> water use efficiency</a:t>
            </a:r>
          </a:p>
        </p:txBody>
      </p:sp>
      <p:sp>
        <p:nvSpPr>
          <p:cNvPr id="13" name="Rectangle 12">
            <a:extLst>
              <a:ext uri="{FF2B5EF4-FFF2-40B4-BE49-F238E27FC236}">
                <a16:creationId xmlns:a16="http://schemas.microsoft.com/office/drawing/2014/main" id="{7FBF5C8D-06B8-C34F-80FE-75E298588085}"/>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9393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4890</TotalTime>
  <Words>1849</Words>
  <Application>Microsoft Macintosh PowerPoint</Application>
  <PresentationFormat>Widescreen</PresentationFormat>
  <Paragraphs>399</Paragraphs>
  <Slides>49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Office Theme</vt:lpstr>
      <vt:lpstr>Leaf nitrogen is driven by the unit cost of nitrogen and water use in Texan grasslands</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Soil N should decrease, and soil moisture should increase the cost of acquiring nitrogen relative to water</vt:lpstr>
      <vt:lpstr>Increasing costs of acquiring nitrogen relative to water should decrease water use efficiency</vt:lpstr>
      <vt:lpstr>PowerPoint Presentation</vt:lpstr>
      <vt:lpstr>However, leaf N could be independent of water use efficiency...</vt:lpstr>
      <vt:lpstr>... and may be independent of the cost to acquire nitrogen relative to water</vt:lpstr>
      <vt:lpstr>Study sites, collection methods, traits</vt:lpstr>
      <vt:lpstr>PowerPoint Presentation</vt:lpstr>
      <vt:lpstr>PowerPoint Presentation</vt:lpstr>
      <vt:lpstr> </vt:lpstr>
      <vt:lpstr>... although C4 non-legumes experience a reduction in these relative costs with increasing soil moisture</vt:lpstr>
      <vt:lpstr>PowerPoint Presentation</vt:lpstr>
      <vt:lpstr>PowerPoint Presentation</vt:lpstr>
      <vt:lpstr>Soil moisture decreases water use efficiency </vt:lpstr>
      <vt:lpstr>Soil moisture decreases water use efficiency, a pattern observed only in C3 species</vt:lpstr>
      <vt:lpstr>Soil nitrogen availability increases water use efficiency</vt:lpstr>
      <vt:lpstr>Soil nitrogen availability increases water use efficiency, but only in in non-legumes</vt:lpstr>
      <vt:lpstr>PowerPoint Presentation</vt:lpstr>
      <vt:lpstr>PowerPoint Presentation</vt:lpstr>
      <vt:lpstr>Water use efficiency does not change leaf nitrogen</vt:lpstr>
      <vt:lpstr>PowerPoint Presentation</vt:lpstr>
      <vt:lpstr>The cost to acquire nitrogen relative to water has a nonlinear, but overall negative effect on leaf nitrogen</vt:lpstr>
      <vt:lpstr>PowerPoint Presentation</vt:lpstr>
      <vt:lpstr>Soil nitrogen availability does not change leaf nitrogen</vt:lpstr>
      <vt:lpstr>Revisiting hypotheses</vt:lpstr>
      <vt:lpstr>Revisiting hypotheses</vt:lpstr>
      <vt:lpstr>Revisiting hypotheses</vt:lpstr>
      <vt:lpstr>Revisiting hypotheses</vt:lpstr>
      <vt:lpstr>Revisiting hypotheses</vt:lpstr>
      <vt:lpstr>Revisiting hypotheses</vt:lpstr>
      <vt:lpstr>Revisiting hypotheses</vt:lpstr>
      <vt:lpstr>Revisiting hypotheses</vt:lpstr>
      <vt:lpstr>Revisiting hypotheses</vt:lpstr>
      <vt:lpstr>Acknowledgements</vt:lpstr>
      <vt:lpstr>Thank you! </vt:lpstr>
      <vt:lpstr>Extra slides</vt:lpstr>
      <vt:lpstr>Hypotheses</vt:lpstr>
      <vt:lpstr>Hypotheses</vt:lpstr>
      <vt:lpstr>Hypotheses</vt:lpstr>
      <vt:lpstr>Hypotheses</vt:lpstr>
      <vt:lpstr>Hypotheses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19</cp:revision>
  <dcterms:created xsi:type="dcterms:W3CDTF">2022-07-19T16:27:24Z</dcterms:created>
  <dcterms:modified xsi:type="dcterms:W3CDTF">2022-08-17T13:36:25Z</dcterms:modified>
</cp:coreProperties>
</file>